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1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5" r:id="rId8"/>
    <p:sldId id="262" r:id="rId9"/>
    <p:sldId id="266" r:id="rId10"/>
    <p:sldId id="267" r:id="rId11"/>
    <p:sldId id="268" r:id="rId12"/>
    <p:sldId id="264" r:id="rId13"/>
    <p:sldId id="269" r:id="rId14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77" autoAdjust="0"/>
    <p:restoredTop sz="94660"/>
  </p:normalViewPr>
  <p:slideViewPr>
    <p:cSldViewPr>
      <p:cViewPr varScale="1">
        <p:scale>
          <a:sx n="65" d="100"/>
          <a:sy n="65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ójkąt prostokątny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upa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Dowolny kształt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Łącznik prosty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11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BC2AA54-3D34-4DDD-9FD2-556FB9EB4B93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12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13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F125EA1-BF76-4BB8-9054-08307F57F9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B5912-8A2A-410F-8888-7655204D964C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A01D6-05A6-4AC9-9918-70DFDD48D33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4A8EB-7DA4-4B4E-834B-093EEDB44E83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6AA2C-0509-47B4-B059-28AD95BCC2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A3BEF-189A-4378-9CC6-94267247CCEE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5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A6CFF-4660-41D5-937E-8ADD1C68EC3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g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Pag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39D051-0F97-404D-B07D-18303C648342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7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8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CE577D-EA53-4CFC-A2C4-BBE6716B50B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0DF0C5-77D6-42A9-8C84-ABCD7ECAB5EF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F17498-E573-49CB-B72E-31B6EEA758D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A381A1-3BDB-4CE7-8C16-404EB135731B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FA4F57-964B-4DD4-BABE-51657A8416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ECD0B7-8D01-4CBA-A7A9-E9AE340647E5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AB1840-05C7-4A48-8008-94AC9DAE88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E4CB5-8FDC-4AE2-9517-35F6E49B5142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3" name="Symbol zastępczy stopki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EA7B4-9DBF-450D-87BA-64642FC9B85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F84758-1DE7-4261-976A-16D2B9882784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2640F0-4D26-445B-B6B6-49C09A72B00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olny kształt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Dowolny kształt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Trójkąt prostokątny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Łącznik prosty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g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Pag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pl-PL" noProof="0" smtClean="0"/>
              <a:t>Kliknij ikonę, aby dodać obraz</a:t>
            </a:r>
            <a:endParaRPr lang="en-US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A472604-67F9-46D3-AB47-606E3855A01B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12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13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F3C82C-8327-4FBF-A985-795613D160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33" name="Symbol zastępczy tekstu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4A94B88-D1D0-4E73-A65D-05B62B6B8DD0}" type="datetimeFigureOut">
              <a:rPr lang="pl-PL"/>
              <a:pPr>
                <a:defRPr/>
              </a:pPr>
              <a:t>2011-05-22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B6DCBAB-50B9-47F3-91F1-0283CC47D92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28" r:id="rId2"/>
    <p:sldLayoutId id="2147484033" r:id="rId3"/>
    <p:sldLayoutId id="2147484034" r:id="rId4"/>
    <p:sldLayoutId id="2147484035" r:id="rId5"/>
    <p:sldLayoutId id="2147484036" r:id="rId6"/>
    <p:sldLayoutId id="2147484029" r:id="rId7"/>
    <p:sldLayoutId id="2147484037" r:id="rId8"/>
    <p:sldLayoutId id="2147484038" r:id="rId9"/>
    <p:sldLayoutId id="2147484030" r:id="rId10"/>
    <p:sldLayoutId id="2147484031" r:id="rId11"/>
  </p:sldLayoutIdLst>
  <p:transition spd="med">
    <p:zoom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Projekt ilustrowanego leksykonu. Nośniki danych.	</a:t>
            </a:r>
            <a:endParaRPr lang="pl-PL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>
            <a:normAutofit fontScale="92500" lnSpcReduction="10000"/>
          </a:bodyPr>
          <a:lstStyle/>
          <a:p>
            <a:pPr marR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pl-PL" sz="700" smtClean="0"/>
          </a:p>
          <a:p>
            <a:pPr marR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pl-PL" sz="700" smtClean="0"/>
          </a:p>
          <a:p>
            <a:pPr marR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1800" smtClean="0"/>
              <a:t>Autor</a:t>
            </a:r>
          </a:p>
          <a:p>
            <a:pPr marR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1800" smtClean="0"/>
              <a:t>Łukasz Abram</a:t>
            </a:r>
          </a:p>
          <a:p>
            <a:pPr marR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pl-PL" sz="1800" smtClean="0"/>
          </a:p>
          <a:p>
            <a:pPr marR="0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pl-PL" sz="1800" smtClean="0"/>
              <a:t>Pod kierownictwem dr Waldemara Lib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143500"/>
          </a:xfrm>
        </p:spPr>
        <p:txBody>
          <a:bodyPr/>
          <a:lstStyle/>
          <a:p>
            <a:pPr eaLnBrk="1" hangingPunct="1"/>
            <a:r>
              <a:rPr lang="pl-PL" sz="1600" b="1" dirty="0" smtClean="0"/>
              <a:t>Bęben magnetyczny −</a:t>
            </a:r>
            <a:r>
              <a:rPr lang="pl-PL" sz="1600" dirty="0" smtClean="0"/>
              <a:t> 	metalowy cylinder     zewnętrznie      pokryty  </a:t>
            </a:r>
          </a:p>
          <a:p>
            <a:pPr eaLnBrk="1" hangingPunct="1"/>
            <a:r>
              <a:rPr lang="pl-PL" sz="1600" i="1" dirty="0" smtClean="0"/>
              <a:t>(</a:t>
            </a:r>
            <a:r>
              <a:rPr lang="pl-PL" sz="1600" i="1" dirty="0" err="1" smtClean="0"/>
              <a:t>magnetic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drum</a:t>
            </a:r>
            <a:r>
              <a:rPr lang="pl-PL" sz="1600" i="1" dirty="0" smtClean="0"/>
              <a:t>)	</a:t>
            </a:r>
            <a:r>
              <a:rPr lang="pl-PL" sz="1600" dirty="0" smtClean="0"/>
              <a:t>substancją ferromagnetyczną (</a:t>
            </a:r>
            <a:r>
              <a:rPr lang="pl-PL" sz="1600" dirty="0" smtClean="0">
                <a:solidFill>
                  <a:srgbClr val="00B0F0"/>
                </a:solidFill>
              </a:rPr>
              <a:t>s. 43</a:t>
            </a:r>
            <a:r>
              <a:rPr lang="pl-PL" sz="1600" dirty="0" smtClean="0"/>
              <a:t>).Wykorzystywany 			jako nośnik danych (</a:t>
            </a:r>
            <a:r>
              <a:rPr lang="pl-PL" sz="1600" dirty="0" smtClean="0">
                <a:solidFill>
                  <a:srgbClr val="00B0F0"/>
                </a:solidFill>
              </a:rPr>
              <a:t>s. 32</a:t>
            </a:r>
            <a:r>
              <a:rPr lang="pl-PL" sz="1600" dirty="0" smtClean="0"/>
              <a:t>) 	o pojemności ok. 1 mln 			bitów  urządzeniach pamięci bębnowych (</a:t>
            </a:r>
            <a:r>
              <a:rPr lang="pl-PL" sz="1600" dirty="0" smtClean="0">
                <a:solidFill>
                  <a:srgbClr val="00B0F0"/>
                </a:solidFill>
              </a:rPr>
              <a:t>s. 71</a:t>
            </a:r>
            <a:r>
              <a:rPr lang="pl-PL" sz="1600" dirty="0" smtClean="0"/>
              <a:t>). 			Powstały 1963r.</a:t>
            </a:r>
            <a:endParaRPr lang="pl-PL" dirty="0" smtClean="0"/>
          </a:p>
          <a:p>
            <a:pPr eaLnBrk="1" hangingPunct="1"/>
            <a:endParaRPr lang="pl-PL" dirty="0" smtClean="0"/>
          </a:p>
          <a:p>
            <a:pPr eaLnBrk="1" hangingPunct="1"/>
            <a:endParaRPr lang="pl-PL" dirty="0" smtClean="0"/>
          </a:p>
          <a:p>
            <a:pPr eaLnBrk="1" hangingPunct="1"/>
            <a:endParaRPr lang="pl-PL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r>
              <a:rPr lang="pl-PL" sz="900" dirty="0" smtClean="0"/>
              <a:t>				</a:t>
            </a:r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r>
              <a:rPr lang="pl-PL" sz="900" dirty="0" smtClean="0"/>
              <a:t>				</a:t>
            </a:r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r>
              <a:rPr lang="pl-PL" sz="900" dirty="0" smtClean="0"/>
              <a:t>				</a:t>
            </a:r>
          </a:p>
          <a:p>
            <a:pPr lvl="1" eaLnBrk="1" hangingPunct="1">
              <a:buFont typeface="Verdana" pitchFamily="34" charset="0"/>
              <a:buNone/>
            </a:pPr>
            <a:endParaRPr lang="pl-PL" sz="900" dirty="0" smtClean="0"/>
          </a:p>
          <a:p>
            <a:pPr lvl="1" eaLnBrk="1" hangingPunct="1">
              <a:buFont typeface="Verdana" pitchFamily="34" charset="0"/>
              <a:buNone/>
            </a:pPr>
            <a:r>
              <a:rPr lang="pl-PL" sz="900" dirty="0" smtClean="0"/>
              <a:t>				</a:t>
            </a:r>
            <a:r>
              <a:rPr lang="pl-PL" sz="1300" dirty="0" smtClean="0"/>
              <a:t>Bęben B-3</a:t>
            </a:r>
          </a:p>
          <a:p>
            <a:pPr eaLnBrk="1" hangingPunct="1"/>
            <a:r>
              <a:rPr lang="pl-PL" sz="1300" dirty="0" smtClean="0"/>
              <a:t>			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Wybrane przykłady haseł 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643182"/>
            <a:ext cx="2643206" cy="306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ymbol zastępczy zawartości 1"/>
          <p:cNvSpPr>
            <a:spLocks noGrp="1"/>
          </p:cNvSpPr>
          <p:nvPr>
            <p:ph idx="1"/>
          </p:nvPr>
        </p:nvSpPr>
        <p:spPr>
          <a:xfrm>
            <a:off x="457200" y="1143000"/>
            <a:ext cx="8258175" cy="5500688"/>
          </a:xfrm>
        </p:spPr>
        <p:txBody>
          <a:bodyPr/>
          <a:lstStyle/>
          <a:p>
            <a:pPr eaLnBrk="1" hangingPunct="1"/>
            <a:r>
              <a:rPr lang="pl-PL" sz="1600" b="1" dirty="0" smtClean="0"/>
              <a:t>Taśma dziurkowana –</a:t>
            </a:r>
            <a:r>
              <a:rPr lang="pl-PL" sz="1600" dirty="0" smtClean="0"/>
              <a:t>	znana   od   połowy  XIX  wieku,   używana   do </a:t>
            </a:r>
          </a:p>
          <a:p>
            <a:pPr eaLnBrk="1" hangingPunct="1"/>
            <a:r>
              <a:rPr lang="pl-PL" sz="1600" i="1" dirty="0" smtClean="0"/>
              <a:t>(</a:t>
            </a:r>
            <a:r>
              <a:rPr lang="pl-PL" sz="1600" i="1" dirty="0" err="1" smtClean="0"/>
              <a:t>punched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tape</a:t>
            </a:r>
            <a:r>
              <a:rPr lang="pl-PL" sz="1600" i="1" dirty="0" smtClean="0"/>
              <a:t>)</a:t>
            </a:r>
            <a:r>
              <a:rPr lang="pl-PL" sz="1600" dirty="0" smtClean="0"/>
              <a:t> 	zapisywania danych. Były do tego celu również 			stosowane obok kart dziurkowanych (</a:t>
            </a:r>
            <a:r>
              <a:rPr lang="pl-PL" sz="1600" dirty="0" smtClean="0">
                <a:solidFill>
                  <a:schemeClr val="accent1"/>
                </a:solidFill>
              </a:rPr>
              <a:t>s. 48</a:t>
            </a:r>
            <a:r>
              <a:rPr lang="pl-PL" sz="1600" dirty="0" smtClean="0"/>
              <a:t>)                          			w pierwszych komputerach.</a:t>
            </a:r>
          </a:p>
          <a:p>
            <a:pPr eaLnBrk="1" hangingPunct="1"/>
            <a:endParaRPr lang="pl-PL" dirty="0" smtClean="0"/>
          </a:p>
          <a:p>
            <a:pPr eaLnBrk="1" hangingPunct="1"/>
            <a:endParaRPr lang="pl-PL" dirty="0" smtClean="0"/>
          </a:p>
          <a:p>
            <a:pPr eaLnBrk="1" hangingPunct="1"/>
            <a:endParaRPr lang="pl-PL" dirty="0" smtClean="0"/>
          </a:p>
          <a:p>
            <a:pPr eaLnBrk="1" hangingPunct="1"/>
            <a:endParaRPr lang="pl-PL" dirty="0" smtClean="0"/>
          </a:p>
          <a:p>
            <a:pPr eaLnBrk="1" hangingPunct="1"/>
            <a:endParaRPr lang="pl-PL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1300" dirty="0" smtClean="0"/>
          </a:p>
          <a:p>
            <a:pPr lvl="1" eaLnBrk="1" hangingPunct="1">
              <a:buFont typeface="Verdana" pitchFamily="34" charset="0"/>
              <a:buNone/>
            </a:pPr>
            <a:r>
              <a:rPr lang="pl-PL" sz="1300" dirty="0" smtClean="0"/>
              <a:t>				</a:t>
            </a:r>
          </a:p>
          <a:p>
            <a:pPr lvl="1" eaLnBrk="1" hangingPunct="1">
              <a:buFont typeface="Verdana" pitchFamily="34" charset="0"/>
              <a:buNone/>
            </a:pPr>
            <a:endParaRPr lang="pl-PL" sz="1300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1300" dirty="0" smtClean="0"/>
          </a:p>
          <a:p>
            <a:pPr lvl="1" eaLnBrk="1" hangingPunct="1">
              <a:buFont typeface="Verdana" pitchFamily="34" charset="0"/>
              <a:buNone/>
            </a:pPr>
            <a:endParaRPr lang="pl-PL" sz="1300" dirty="0" smtClean="0"/>
          </a:p>
          <a:p>
            <a:pPr lvl="1" eaLnBrk="1" hangingPunct="1">
              <a:buFont typeface="Verdana" pitchFamily="34" charset="0"/>
              <a:buNone/>
            </a:pPr>
            <a:r>
              <a:rPr lang="pl-PL" sz="1300" dirty="0" smtClean="0"/>
              <a:t>				Typowa taśma dziurkowana stosowana w komputerach</a:t>
            </a:r>
          </a:p>
          <a:p>
            <a:pPr eaLnBrk="1" hangingPunct="1">
              <a:buFont typeface="Wingdings 3" pitchFamily="18" charset="2"/>
              <a:buNone/>
            </a:pPr>
            <a:r>
              <a:rPr lang="pl-PL" sz="1300" dirty="0" smtClean="0"/>
              <a:t>				</a:t>
            </a:r>
          </a:p>
          <a:p>
            <a:pPr lvl="1" eaLnBrk="1" hangingPunct="1">
              <a:buFont typeface="Verdana" pitchFamily="34" charset="0"/>
              <a:buNone/>
            </a:pPr>
            <a:r>
              <a:rPr lang="pl-PL" sz="1300" dirty="0" smtClean="0"/>
              <a:t>	</a:t>
            </a:r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Wybrane przykłady haseł 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428868"/>
            <a:ext cx="3357582" cy="298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pl-PL" smtClean="0"/>
              <a:t>	Wyrażam nadzieje, że zaprojektowany </a:t>
            </a:r>
            <a:br>
              <a:rPr lang="pl-PL" smtClean="0"/>
            </a:br>
            <a:r>
              <a:rPr lang="pl-PL" smtClean="0"/>
              <a:t>i wykonany leksykon nośniki danych stanowić będzie uzupełnienie i poszerzenie wiadomości zdobywanych podczas procesów kształcenia.   </a:t>
            </a:r>
          </a:p>
          <a:p>
            <a:pPr eaLnBrk="1" hangingPunct="1">
              <a:buFont typeface="Wingdings 2" pitchFamily="18" charset="2"/>
              <a:buNone/>
            </a:pPr>
            <a:endParaRPr lang="pl-PL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>Podsumowanie</a:t>
            </a:r>
            <a:endParaRPr lang="pl-PL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4357688"/>
            <a:ext cx="145097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l-PL" sz="5400" dirty="0" smtClean="0"/>
          </a:p>
          <a:p>
            <a:pPr algn="ctr">
              <a:buNone/>
            </a:pPr>
            <a:endParaRPr lang="pl-PL" sz="5400" dirty="0" smtClean="0"/>
          </a:p>
          <a:p>
            <a:pPr algn="ctr">
              <a:buNone/>
            </a:pPr>
            <a:r>
              <a:rPr lang="pl-PL" sz="5400" dirty="0" smtClean="0"/>
              <a:t>Dziękuję za uwagę</a:t>
            </a:r>
            <a:endParaRPr lang="pl-PL" sz="5400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0"/>
            <a:ext cx="1814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Symbol zastępczy zawartości 2"/>
          <p:cNvSpPr>
            <a:spLocks noGrp="1"/>
          </p:cNvSpPr>
          <p:nvPr>
            <p:ph idx="1"/>
          </p:nvPr>
        </p:nvSpPr>
        <p:spPr>
          <a:xfrm>
            <a:off x="323850" y="1916113"/>
            <a:ext cx="8434388" cy="4525962"/>
          </a:xfrm>
        </p:spPr>
        <p:txBody>
          <a:bodyPr/>
          <a:lstStyle/>
          <a:p>
            <a:pPr eaLnBrk="1" hangingPunct="1"/>
            <a:r>
              <a:rPr lang="pl-PL" sz="2400" dirty="0" smtClean="0"/>
              <a:t>Głównym celem projektu było opracowanie ilustrowanego leksykonu który stanowić będzie uzupełniające źródło wiadomości zdobywanych podczas procesów kształcenia dla uczniów klas gimnazjalnych</a:t>
            </a:r>
          </a:p>
          <a:p>
            <a:pPr eaLnBrk="1" hangingPunct="1"/>
            <a:r>
              <a:rPr lang="pl-PL" sz="2400" dirty="0" smtClean="0"/>
              <a:t>Teoretyczne znaczenie leksykografii</a:t>
            </a:r>
          </a:p>
          <a:p>
            <a:pPr eaLnBrk="1" hangingPunct="1"/>
            <a:r>
              <a:rPr lang="pl-PL" sz="2400" dirty="0" smtClean="0"/>
              <a:t>Podobieństwa i różnice publikacji i opracowań leksykalnych</a:t>
            </a:r>
          </a:p>
          <a:p>
            <a:pPr eaLnBrk="1" hangingPunct="1"/>
            <a:r>
              <a:rPr lang="pl-PL" sz="2400" dirty="0" smtClean="0"/>
              <a:t>Przedstawienie historii słowników specjalistyczne od starożytności po współczesność </a:t>
            </a:r>
          </a:p>
          <a:p>
            <a:pPr eaLnBrk="1" hangingPunct="1"/>
            <a:r>
              <a:rPr lang="pl-PL" sz="2400" dirty="0" smtClean="0"/>
              <a:t>Przedstawienie udziału słowników, encyklopedii i leksykonów w kształtowaniu wiedzy ucznia</a:t>
            </a:r>
            <a:endParaRPr lang="pl-PL" dirty="0" smtClean="0"/>
          </a:p>
          <a:p>
            <a:pPr eaLnBrk="1" hangingPunct="1">
              <a:buFont typeface="Wingdings 2" pitchFamily="18" charset="2"/>
              <a:buNone/>
            </a:pPr>
            <a:endParaRPr lang="pl-PL" dirty="0" smtClean="0"/>
          </a:p>
          <a:p>
            <a:pPr eaLnBrk="1" hangingPunct="1"/>
            <a:endParaRPr lang="pl-PL" dirty="0" smtClean="0"/>
          </a:p>
          <a:p>
            <a:pPr eaLnBrk="1" hangingPunct="1"/>
            <a:endParaRPr lang="pl-PL" dirty="0" smtClean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Cele projektu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pl-PL" smtClean="0"/>
              <a:t>Projekt składa się z dwóch zasadniczych części:</a:t>
            </a:r>
          </a:p>
          <a:p>
            <a:pPr eaLnBrk="1" hangingPunct="1">
              <a:lnSpc>
                <a:spcPct val="150000"/>
              </a:lnSpc>
            </a:pPr>
            <a:r>
              <a:rPr lang="pl-PL" smtClean="0"/>
              <a:t>Teoretycznej (opis publikacji leksykalnych)</a:t>
            </a:r>
          </a:p>
          <a:p>
            <a:pPr eaLnBrk="1" hangingPunct="1">
              <a:lnSpc>
                <a:spcPct val="150000"/>
              </a:lnSpc>
            </a:pPr>
            <a:r>
              <a:rPr lang="pl-PL" smtClean="0"/>
              <a:t>Praktycznej (projekt ilustrowanego leksykonu z zakresu nośników danych)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Z czego składa się projekt?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07193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pl-PL" dirty="0" smtClean="0"/>
              <a:t>	W trakcie prac nad projektem opierano się o wiadomości zawarte w książkach, słownikach technicznych, informatycznych oraz źródłach internetowych.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Czym kierowano się podczas </a:t>
            </a:r>
            <a:r>
              <a:rPr lang="pl-PL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opracowywania</a:t>
            </a: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 projektu?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4214813"/>
            <a:ext cx="17145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-Disket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643446"/>
            <a:ext cx="1785950" cy="1517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Symbol zastępczy zawartości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45259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pl-PL" dirty="0" smtClean="0"/>
              <a:t>	Opracowanie i wykonanie leksykonu dotyczącego nośników danych zrodziło się z moich zainteresowań informatyką, a w szczególność szybkim postępem technologii informatycznej dotyczącej nośników danych.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Dlaczego taki temat ?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572008"/>
            <a:ext cx="2571751" cy="196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4013200"/>
            <a:ext cx="4357687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pl-PL" smtClean="0"/>
              <a:t>	Leksykony, słowniki oraz encyklopedie są </a:t>
            </a:r>
            <a:br>
              <a:rPr lang="pl-PL" smtClean="0"/>
            </a:br>
            <a:r>
              <a:rPr lang="pl-PL" smtClean="0"/>
              <a:t>i zawsze były niezbędnymi elementami nauczania i uczenia się. Możemy śmiało stwierdzić że tego rodzaju publikacje są podręcznikami </a:t>
            </a:r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pl-PL" smtClean="0"/>
              <a:t>	uzupełniającymi. 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Czym jest leksykon?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614px-PD-M650_front_s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0"/>
            <a:ext cx="1643074" cy="1603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	W przeciwieństwie do encyklopedii i słowników leksykon w swych artykułach hasłowych zwiera obszerne, a zarazem dokładniejsze informacje, imiona własne, nazwy rzeczy, instytucji, organizacji, wydarzenia historyczne itp.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	Leksykon posiada również ilustracje które stanowią uzupełnienie informacji zawartych </a:t>
            </a:r>
            <a:br>
              <a:rPr lang="pl-PL" dirty="0" smtClean="0"/>
            </a:br>
            <a:r>
              <a:rPr lang="pl-PL" dirty="0" smtClean="0"/>
              <a:t>w artykułach hasłowych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Dlaczego leksykon?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6388" name="Picture 4" descr="Jaz_1GBcartrid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213350"/>
            <a:ext cx="2500312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ymbol zastępczy zawartości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pl-PL" dirty="0" smtClean="0"/>
              <a:t>	Układ alfabetyczny zastosowany w projekcie leksykonu zapewnia szybkie znalezienie hasła nie zależnie od tego czy użytkownik orientuje się w tematyce leksykonu czy też nie. Pod każdym hasłem znajduje się nazwa angielska danego nośnika danych. Odnośniki do stron  zawarte w definicji danego nośnika pozwalają nam na łatwiejsze posługiwanie się leksykonem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Informacje dotyczące leksykonu</a:t>
            </a:r>
            <a:endParaRPr lang="pl-PL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zawartości 1"/>
          <p:cNvSpPr>
            <a:spLocks noGrp="1"/>
          </p:cNvSpPr>
          <p:nvPr>
            <p:ph idx="1"/>
          </p:nvPr>
        </p:nvSpPr>
        <p:spPr>
          <a:xfrm>
            <a:off x="357188" y="1285875"/>
            <a:ext cx="8501062" cy="5072063"/>
          </a:xfrm>
        </p:spPr>
        <p:txBody>
          <a:bodyPr/>
          <a:lstStyle/>
          <a:p>
            <a:pPr eaLnBrk="1" hangingPunct="1"/>
            <a:r>
              <a:rPr lang="pl-PL" sz="1600" b="1" dirty="0" smtClean="0"/>
              <a:t>Karta </a:t>
            </a:r>
            <a:r>
              <a:rPr lang="pl-PL" sz="1600" b="1" dirty="0" err="1" smtClean="0"/>
              <a:t>miniSD</a:t>
            </a:r>
            <a:r>
              <a:rPr lang="pl-PL" sz="1600" dirty="0" smtClean="0"/>
              <a:t> –</a:t>
            </a:r>
            <a:r>
              <a:rPr lang="pl-PL" sz="1600" b="1" dirty="0" smtClean="0"/>
              <a:t>		</a:t>
            </a:r>
            <a:r>
              <a:rPr lang="pl-PL" sz="1600" dirty="0" smtClean="0"/>
              <a:t>odmiana karty SD (</a:t>
            </a:r>
            <a:r>
              <a:rPr lang="pl-PL" sz="1600" dirty="0" smtClean="0">
                <a:solidFill>
                  <a:srgbClr val="00B0F0"/>
                </a:solidFill>
              </a:rPr>
              <a:t>s. 56</a:t>
            </a:r>
            <a:r>
              <a:rPr lang="pl-PL" sz="1600" dirty="0" smtClean="0"/>
              <a:t>). Stosowana w urządzeniach</a:t>
            </a:r>
          </a:p>
          <a:p>
            <a:pPr eaLnBrk="1" hangingPunct="1"/>
            <a:r>
              <a:rPr lang="pl-PL" sz="1600" i="1" dirty="0" smtClean="0"/>
              <a:t>(</a:t>
            </a:r>
            <a:r>
              <a:rPr lang="pl-PL" sz="1600" i="1" dirty="0" err="1" smtClean="0"/>
              <a:t>miniSD</a:t>
            </a:r>
            <a:r>
              <a:rPr lang="pl-PL" sz="1600" i="1" dirty="0" smtClean="0"/>
              <a:t> </a:t>
            </a:r>
            <a:r>
              <a:rPr lang="pl-PL" sz="1600" i="1" dirty="0" err="1" smtClean="0"/>
              <a:t>card</a:t>
            </a:r>
            <a:r>
              <a:rPr lang="pl-PL" sz="1600" i="1" dirty="0" smtClean="0"/>
              <a:t>)</a:t>
            </a:r>
            <a:r>
              <a:rPr lang="pl-PL" sz="1600" dirty="0" smtClean="0"/>
              <a:t>		mobilnych takich jak telefony komórkowe czy aparaty 				cyfrowe komórkowe czy aparaty cyfrowe. Jej pojemność 			wynosi od 128 MB do 4 GB maksymalnie, a wymiary 				karty wynoszą 21,5×20×1,4 </a:t>
            </a:r>
            <a:r>
              <a:rPr lang="pl-PL" sz="1600" dirty="0" err="1" smtClean="0"/>
              <a:t>mm</a:t>
            </a:r>
            <a:r>
              <a:rPr lang="pl-PL" sz="1600" dirty="0" smtClean="0"/>
              <a:t>.</a:t>
            </a:r>
            <a:r>
              <a:rPr lang="pl-PL" sz="1300" dirty="0" smtClean="0"/>
              <a:t>	</a:t>
            </a:r>
          </a:p>
          <a:p>
            <a:pPr eaLnBrk="1" hangingPunct="1"/>
            <a:endParaRPr lang="pl-PL" sz="1300" dirty="0" smtClean="0"/>
          </a:p>
          <a:p>
            <a:pPr eaLnBrk="1" hangingPunct="1"/>
            <a:endParaRPr lang="pl-PL" sz="1300" dirty="0" smtClean="0"/>
          </a:p>
          <a:p>
            <a:pPr eaLnBrk="1" hangingPunct="1"/>
            <a:endParaRPr lang="pl-PL" sz="1300" dirty="0" smtClean="0"/>
          </a:p>
          <a:p>
            <a:pPr eaLnBrk="1" hangingPunct="1"/>
            <a:endParaRPr lang="pl-PL" sz="1300" dirty="0" smtClean="0"/>
          </a:p>
          <a:p>
            <a:pPr eaLnBrk="1" hangingPunct="1"/>
            <a:endParaRPr lang="pl-PL" sz="1300" dirty="0" smtClean="0"/>
          </a:p>
          <a:p>
            <a:pPr eaLnBrk="1" hangingPunct="1"/>
            <a:endParaRPr lang="pl-PL" sz="1300" dirty="0" smtClean="0"/>
          </a:p>
          <a:p>
            <a:pPr eaLnBrk="1" hangingPunct="1"/>
            <a:endParaRPr lang="pl-PL" sz="1300" dirty="0" smtClean="0"/>
          </a:p>
          <a:p>
            <a:pPr eaLnBrk="1" hangingPunct="1"/>
            <a:endParaRPr lang="pl-PL" sz="13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pl-PL" sz="1300" dirty="0" smtClean="0"/>
              <a:t>				</a:t>
            </a:r>
          </a:p>
          <a:p>
            <a:pPr eaLnBrk="1" hangingPunct="1">
              <a:buFont typeface="Wingdings 3" pitchFamily="18" charset="2"/>
              <a:buNone/>
            </a:pPr>
            <a:endParaRPr lang="pl-PL" sz="13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pl-PL" sz="1300" dirty="0" smtClean="0"/>
              <a:t>				</a:t>
            </a:r>
          </a:p>
          <a:p>
            <a:pPr eaLnBrk="1" hangingPunct="1">
              <a:buFont typeface="Wingdings 3" pitchFamily="18" charset="2"/>
              <a:buNone/>
            </a:pPr>
            <a:endParaRPr lang="pl-PL" sz="1300" dirty="0" smtClean="0"/>
          </a:p>
          <a:p>
            <a:pPr eaLnBrk="1" hangingPunct="1">
              <a:buFont typeface="Wingdings 3" pitchFamily="18" charset="2"/>
              <a:buNone/>
            </a:pPr>
            <a:r>
              <a:rPr lang="pl-PL" sz="1300" dirty="0" smtClean="0"/>
              <a:t>				Wymiary i kształty kart SD, mini SD</a:t>
            </a:r>
          </a:p>
          <a:p>
            <a:pPr eaLnBrk="1" hangingPunct="1">
              <a:buFont typeface="Wingdings 3" pitchFamily="18" charset="2"/>
              <a:buNone/>
            </a:pPr>
            <a:r>
              <a:rPr lang="pl-PL" sz="1300" dirty="0" smtClean="0"/>
              <a:t>				</a:t>
            </a:r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>
                <a:solidFill>
                  <a:schemeClr val="tx2">
                    <a:lumMod val="75000"/>
                  </a:schemeClr>
                </a:solidFill>
              </a:rPr>
              <a:t>Wybrane przykłady haseł </a:t>
            </a:r>
            <a:endParaRPr lang="pl-P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857496"/>
            <a:ext cx="5454443" cy="228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Hol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364</TotalTime>
  <Words>140</Words>
  <Application>Microsoft Office PowerPoint</Application>
  <PresentationFormat>Pokaz na ekranie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Hol</vt:lpstr>
      <vt:lpstr>Projekt ilustrowanego leksykonu. Nośniki danych. </vt:lpstr>
      <vt:lpstr>Cele projektu</vt:lpstr>
      <vt:lpstr>Z czego składa się projekt?</vt:lpstr>
      <vt:lpstr>Czym kierowano się podczas opracowywania projektu?</vt:lpstr>
      <vt:lpstr>Dlaczego taki temat ?</vt:lpstr>
      <vt:lpstr>Czym jest leksykon?</vt:lpstr>
      <vt:lpstr>Dlaczego leksykon?</vt:lpstr>
      <vt:lpstr>Informacje dotyczące leksykonu</vt:lpstr>
      <vt:lpstr>Wybrane przykłady haseł </vt:lpstr>
      <vt:lpstr>Wybrane przykłady haseł </vt:lpstr>
      <vt:lpstr>Wybrane przykłady haseł </vt:lpstr>
      <vt:lpstr>Podsumowanie</vt:lpstr>
      <vt:lpstr>Slajd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 ilustrowanego leksykonu. Nośniki danych.</dc:title>
  <dc:creator>Mlody</dc:creator>
  <cp:lastModifiedBy>Mlody</cp:lastModifiedBy>
  <cp:revision>40</cp:revision>
  <dcterms:created xsi:type="dcterms:W3CDTF">2009-06-02T03:47:51Z</dcterms:created>
  <dcterms:modified xsi:type="dcterms:W3CDTF">2011-05-22T12:35:30Z</dcterms:modified>
</cp:coreProperties>
</file>